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Pedersen" initials="BP" lastIdx="11" clrIdx="0"/>
  <p:cmAuthor id="1" name="Christina Fontecchio Wakefield" initials="CFW" lastIdx="1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7E"/>
    <a:srgbClr val="DAEDF3"/>
    <a:srgbClr val="92CDCA"/>
    <a:srgbClr val="90B8E8"/>
    <a:srgbClr val="86B1E6"/>
    <a:srgbClr val="002F6C"/>
    <a:srgbClr val="CFD0C9"/>
    <a:srgbClr val="A7C6ED"/>
    <a:srgbClr val="225D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9" autoAdjust="0"/>
    <p:restoredTop sz="78504" autoAdjust="0"/>
  </p:normalViewPr>
  <p:slideViewPr>
    <p:cSldViewPr snapToGrid="0">
      <p:cViewPr>
        <p:scale>
          <a:sx n="83" d="100"/>
          <a:sy n="83" d="100"/>
        </p:scale>
        <p:origin x="27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80" d="100"/>
          <a:sy n="80" d="100"/>
        </p:scale>
        <p:origin x="-3858" y="-24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82025-A99D-44B6-9242-268BD9B8733A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51A70-7466-4141-ABFF-AF6C4E6D2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63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51A70-7466-4141-ABFF-AF6C4E6D25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3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10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7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49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8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2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482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2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5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7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27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6AA33-B457-430A-93EE-88ED3ECC1528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4ED73-D808-41E5-9644-F1C79C9E8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263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403663"/>
              </p:ext>
            </p:extLst>
          </p:nvPr>
        </p:nvGraphicFramePr>
        <p:xfrm>
          <a:off x="150471" y="69450"/>
          <a:ext cx="11910348" cy="6773703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488548">
                  <a:extLst>
                    <a:ext uri="{9D8B030D-6E8A-4147-A177-3AD203B41FA5}">
                      <a16:colId xmlns:a16="http://schemas.microsoft.com/office/drawing/2014/main" val="757523150"/>
                    </a:ext>
                  </a:extLst>
                </a:gridCol>
                <a:gridCol w="658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9355">
                  <a:extLst>
                    <a:ext uri="{9D8B030D-6E8A-4147-A177-3AD203B41FA5}">
                      <a16:colId xmlns:a16="http://schemas.microsoft.com/office/drawing/2014/main" val="2467185344"/>
                    </a:ext>
                  </a:extLst>
                </a:gridCol>
                <a:gridCol w="3309258">
                  <a:extLst>
                    <a:ext uri="{9D8B030D-6E8A-4147-A177-3AD203B41FA5}">
                      <a16:colId xmlns:a16="http://schemas.microsoft.com/office/drawing/2014/main" val="858134201"/>
                    </a:ext>
                  </a:extLst>
                </a:gridCol>
                <a:gridCol w="3294190">
                  <a:extLst>
                    <a:ext uri="{9D8B030D-6E8A-4147-A177-3AD203B41FA5}">
                      <a16:colId xmlns:a16="http://schemas.microsoft.com/office/drawing/2014/main" val="1920149023"/>
                    </a:ext>
                  </a:extLst>
                </a:gridCol>
              </a:tblGrid>
              <a:tr h="194247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Gill Sans MT" pitchFamily="34" charset="0"/>
                        </a:rPr>
                        <a:t>BEHAVIOR PROFILE:  [Insert Behavior Name and date created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effectLst/>
                          <a:latin typeface="Gill Sans MT" pitchFamily="34" charset="0"/>
                        </a:rPr>
                        <a:t> or revised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Gill Sans MT" pitchFamily="34" charset="0"/>
                        </a:rPr>
                        <a:t>]</a:t>
                      </a: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189457"/>
                  </a:ext>
                </a:extLst>
              </a:tr>
              <a:tr h="194247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 GOAL:</a:t>
                      </a: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7E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[Insert the development goal the behavior is expected to impact]</a:t>
                      </a: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404106"/>
                  </a:ext>
                </a:extLst>
              </a:tr>
              <a:tr h="3051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BEHAVIOR: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7E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ill Sans MT" pitchFamily="34" charset="0"/>
                        </a:rPr>
                        <a:t>[Write the behavior here, including</a:t>
                      </a:r>
                      <a:r>
                        <a:rPr lang="en-US" sz="1400" baseline="0" dirty="0">
                          <a:effectLst/>
                          <a:latin typeface="Gill Sans MT" pitchFamily="34" charset="0"/>
                        </a:rPr>
                        <a:t> the primary actor, action verb, and issue to be addressed]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433060"/>
                  </a:ext>
                </a:extLst>
              </a:tr>
              <a:tr h="2371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  <a:latin typeface="Gill Sans MT" pitchFamily="34" charset="0"/>
                        </a:rPr>
                        <a:t>Behavioral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Gill Sans MT" pitchFamily="34" charset="0"/>
                        </a:rPr>
                        <a:t>Indicator: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7E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ll Sans MT" pitchFamily="34" charset="0"/>
                        </a:rPr>
                        <a:t>         [Write the outcome</a:t>
                      </a:r>
                      <a:r>
                        <a:rPr lang="en-US" sz="1200" baseline="0" dirty="0">
                          <a:effectLst/>
                          <a:latin typeface="Gill Sans MT" pitchFamily="34" charset="0"/>
                        </a:rPr>
                        <a:t> indicator here, along with its source, e.g., DHS, DHIS2, WHO, or other]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933700"/>
                  </a:ext>
                </a:extLst>
              </a:tr>
              <a:tr h="267012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Gill Sans MT" pitchFamily="34" charset="0"/>
                        </a:rPr>
                        <a:t>BEHAVIOR ANALYSIS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Gill Sans MT" panose="020B0502020104020203" pitchFamily="34" charset="0"/>
                          <a:ea typeface="+mn-ea"/>
                          <a:cs typeface="+mn-cs"/>
                        </a:rPr>
                        <a:t>STRATEGY</a:t>
                      </a:r>
                      <a:endParaRPr lang="en-US" sz="14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36970"/>
                  </a:ext>
                </a:extLst>
              </a:tr>
              <a:tr h="22890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STEPS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FACTORS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Gill Sans MT" pitchFamily="34" charset="0"/>
                        </a:rPr>
                        <a:t>SUPPORTING ACTORS AND ACTIONS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7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Gill Sans MT" pitchFamily="34" charset="0"/>
                        </a:rPr>
                        <a:t>POSSIBLE PROGRAM STRATEGIES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646115"/>
                  </a:ext>
                </a:extLst>
              </a:tr>
              <a:tr h="4807100">
                <a:tc gridSpan="2">
                  <a:txBody>
                    <a:bodyPr/>
                    <a:lstStyle/>
                    <a:p>
                      <a:pPr marL="233363" marR="0" lvl="0" indent="-2333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000" b="0" dirty="0">
                        <a:effectLst/>
                        <a:latin typeface="Gill Sans MT" pitchFamily="34" charset="0"/>
                      </a:endParaRPr>
                    </a:p>
                    <a:p>
                      <a:pPr marL="233363" marR="0" lvl="0" indent="-2333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effectLst/>
                          <a:latin typeface="Gill Sans MT" pitchFamily="34" charset="0"/>
                        </a:rPr>
                        <a:t> </a:t>
                      </a:r>
                      <a:br>
                        <a:rPr lang="en-US" sz="1000" b="0" dirty="0">
                          <a:effectLst/>
                          <a:latin typeface="Gill Sans MT" pitchFamily="34" charset="0"/>
                        </a:rPr>
                      </a:br>
                      <a:endParaRPr lang="en-US" sz="1000" b="0" dirty="0">
                        <a:effectLst/>
                        <a:latin typeface="Gill Sans MT" pitchFamily="34" charset="0"/>
                      </a:endParaRPr>
                    </a:p>
                    <a:p>
                      <a:pPr marL="233363" marR="0" lvl="0" indent="-2333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effectLst/>
                          <a:latin typeface="Gill Sans MT" pitchFamily="34" charset="0"/>
                        </a:rPr>
                        <a:t> </a:t>
                      </a:r>
                      <a:br>
                        <a:rPr lang="en-US" sz="1000" b="0" dirty="0">
                          <a:effectLst/>
                          <a:latin typeface="Gill Sans MT" pitchFamily="34" charset="0"/>
                        </a:rPr>
                      </a:br>
                      <a:endParaRPr lang="en-US" sz="1000" b="0" dirty="0">
                        <a:effectLst/>
                        <a:latin typeface="Gill Sans MT" pitchFamily="34" charset="0"/>
                      </a:endParaRPr>
                    </a:p>
                    <a:p>
                      <a:pPr marL="233363" marR="0" lvl="0" indent="-2333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effectLst/>
                          <a:latin typeface="Gill Sans MT" pitchFamily="34" charset="0"/>
                        </a:rPr>
                        <a:t> </a:t>
                      </a:r>
                      <a:br>
                        <a:rPr lang="en-US" sz="1000" b="0" dirty="0">
                          <a:effectLst/>
                          <a:latin typeface="Gill Sans MT" pitchFamily="34" charset="0"/>
                        </a:rPr>
                      </a:br>
                      <a:endParaRPr lang="en-US" sz="1000" b="0" dirty="0">
                        <a:effectLst/>
                        <a:latin typeface="Gill Sans MT" pitchFamily="34" charset="0"/>
                      </a:endParaRPr>
                    </a:p>
                    <a:p>
                      <a:pPr marL="233363" marR="0" lvl="0" indent="-2333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effectLst/>
                          <a:latin typeface="Gill Sans MT" pitchFamily="34" charset="0"/>
                        </a:rPr>
                        <a:t> </a:t>
                      </a:r>
                      <a:br>
                        <a:rPr lang="en-US" sz="1000" b="0" dirty="0">
                          <a:effectLst/>
                          <a:latin typeface="Gill Sans MT" pitchFamily="34" charset="0"/>
                        </a:rPr>
                      </a:br>
                      <a:endParaRPr lang="en-US" sz="1000" b="0" dirty="0">
                        <a:effectLst/>
                        <a:latin typeface="Gill Sans MT" pitchFamily="34" charset="0"/>
                      </a:endParaRPr>
                    </a:p>
                    <a:p>
                      <a:pPr marL="233363" marR="0" lvl="0" indent="-2333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Gill Sans MT" pitchFamily="34" charset="0"/>
                      </a:endParaRPr>
                    </a:p>
                  </a:txBody>
                  <a:tcPr marL="62184" marR="621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88622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339557" y="2290901"/>
            <a:ext cx="1490963" cy="13233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u="sng" dirty="0">
                <a:solidFill>
                  <a:schemeClr val="tx1"/>
                </a:solidFill>
                <a:latin typeface="Gill Sans MT" panose="020B0502020104020203" pitchFamily="34" charset="0"/>
              </a:rPr>
              <a:t>STRUCTURAL</a:t>
            </a:r>
          </a:p>
        </p:txBody>
      </p:sp>
      <p:sp>
        <p:nvSpPr>
          <p:cNvPr id="4" name="Rectangle 3"/>
          <p:cNvSpPr/>
          <p:nvPr/>
        </p:nvSpPr>
        <p:spPr>
          <a:xfrm>
            <a:off x="2441159" y="3993302"/>
            <a:ext cx="1490963" cy="13395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u="sng" dirty="0">
                <a:solidFill>
                  <a:schemeClr val="tx1"/>
                </a:solidFill>
                <a:latin typeface="Gill Sans MT" panose="020B0502020104020203" pitchFamily="34" charset="0"/>
              </a:rPr>
              <a:t>SOCIAL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441159" y="5366596"/>
            <a:ext cx="1490963" cy="13395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u="sng" dirty="0">
                <a:solidFill>
                  <a:schemeClr val="tx1"/>
                </a:solidFill>
                <a:latin typeface="Gill Sans MT" panose="020B0502020104020203" pitchFamily="34" charset="0"/>
              </a:rPr>
              <a:t>INTERNAL</a:t>
            </a:r>
          </a:p>
        </p:txBody>
      </p:sp>
      <p:sp>
        <p:nvSpPr>
          <p:cNvPr id="6" name="Rectangle 5"/>
          <p:cNvSpPr/>
          <p:nvPr/>
        </p:nvSpPr>
        <p:spPr>
          <a:xfrm>
            <a:off x="5507573" y="2289124"/>
            <a:ext cx="1749649" cy="13411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u="sng" dirty="0">
                <a:solidFill>
                  <a:schemeClr val="tx1"/>
                </a:solidFill>
                <a:latin typeface="Gill Sans MT" panose="020B0502020104020203" pitchFamily="34" charset="0"/>
              </a:rPr>
              <a:t>INSTITUTIONAL</a:t>
            </a:r>
          </a:p>
        </p:txBody>
      </p:sp>
      <p:sp>
        <p:nvSpPr>
          <p:cNvPr id="8" name="Rectangle 7"/>
          <p:cNvSpPr/>
          <p:nvPr/>
        </p:nvSpPr>
        <p:spPr>
          <a:xfrm>
            <a:off x="5514746" y="3993146"/>
            <a:ext cx="1742476" cy="13411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u="sng" dirty="0">
                <a:solidFill>
                  <a:schemeClr val="tx1"/>
                </a:solidFill>
                <a:latin typeface="Gill Sans MT" panose="020B0502020104020203" pitchFamily="34" charset="0"/>
              </a:rPr>
              <a:t>COMMUNITY</a:t>
            </a:r>
          </a:p>
        </p:txBody>
      </p:sp>
      <p:sp>
        <p:nvSpPr>
          <p:cNvPr id="9" name="Rectangle 8"/>
          <p:cNvSpPr/>
          <p:nvPr/>
        </p:nvSpPr>
        <p:spPr>
          <a:xfrm>
            <a:off x="5514746" y="5366596"/>
            <a:ext cx="1490963" cy="135321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u="sng" dirty="0">
                <a:solidFill>
                  <a:schemeClr val="tx1"/>
                </a:solidFill>
                <a:latin typeface="Gill Sans MT" panose="020B0502020104020203" pitchFamily="34" charset="0"/>
              </a:rPr>
              <a:t>HOUSEHOLD</a:t>
            </a:r>
          </a:p>
        </p:txBody>
      </p:sp>
      <p:sp>
        <p:nvSpPr>
          <p:cNvPr id="10" name="Rectangle 9"/>
          <p:cNvSpPr/>
          <p:nvPr/>
        </p:nvSpPr>
        <p:spPr>
          <a:xfrm>
            <a:off x="8926173" y="2289124"/>
            <a:ext cx="2767884" cy="13411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u="sng" dirty="0">
                <a:solidFill>
                  <a:schemeClr val="tx1"/>
                </a:solidFill>
                <a:latin typeface="Gill Sans MT" panose="020B0502020104020203" pitchFamily="34" charset="0"/>
              </a:rPr>
              <a:t>ENABLING ENVIRONMENT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926173" y="3993146"/>
            <a:ext cx="2977145" cy="13411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900" b="1" u="sng" cap="all" dirty="0">
                <a:solidFill>
                  <a:schemeClr val="tx1"/>
                </a:solidFill>
                <a:latin typeface="Gill Sans MT" pitchFamily="34" charset="0"/>
              </a:rPr>
              <a:t>SYSTEMS, PRODUCTS AND SERVICES </a:t>
            </a:r>
            <a:endParaRPr lang="en-US" sz="900" b="1" u="sng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926173" y="5363841"/>
            <a:ext cx="2229500" cy="13411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900" b="1" u="sng" cap="all" dirty="0">
                <a:solidFill>
                  <a:schemeClr val="tx1"/>
                </a:solidFill>
                <a:latin typeface="Gill Sans MT" pitchFamily="34" charset="0"/>
              </a:rPr>
              <a:t>DEMAND AND USE</a:t>
            </a:r>
            <a:endParaRPr lang="en-US" sz="900" b="1" u="sng" dirty="0">
              <a:solidFill>
                <a:schemeClr val="tx1"/>
              </a:solidFill>
              <a:latin typeface="Gill Sans MT" pitchFamily="34" charset="0"/>
            </a:endParaRPr>
          </a:p>
        </p:txBody>
      </p:sp>
      <p:pic>
        <p:nvPicPr>
          <p:cNvPr id="13" name="Picture 1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4776"/>
          <a:stretch/>
        </p:blipFill>
        <p:spPr>
          <a:xfrm>
            <a:off x="1774141" y="1233974"/>
            <a:ext cx="215685" cy="21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312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02F6C"/>
      </a:dk2>
      <a:lt2>
        <a:srgbClr val="BA0C2F"/>
      </a:lt2>
      <a:accent1>
        <a:srgbClr val="0067B9"/>
      </a:accent1>
      <a:accent2>
        <a:srgbClr val="A7C6ED"/>
      </a:accent2>
      <a:accent3>
        <a:srgbClr val="651D32"/>
      </a:accent3>
      <a:accent4>
        <a:srgbClr val="6C6463"/>
      </a:accent4>
      <a:accent5>
        <a:srgbClr val="8C8985"/>
      </a:accent5>
      <a:accent6>
        <a:srgbClr val="CFD0C9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118</Words>
  <Application>Microsoft Office PowerPoint</Application>
  <PresentationFormat>Widescreen</PresentationFormat>
  <Paragraphs>89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Manager>Rachel Marcus;USAID/GH/SBC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 Profile Template</dc:title>
  <dc:subject>Behavior Profile Template</dc:subject>
  <dc:creator>USAID ACCELERATE</dc:creator>
  <cp:keywords>USAID, United States Agency for International Development, ACCELERATE, Think | BIG, Behavior Integration Guidance, Behavior Profiles, SBC, Social Behavior Change, Behavior Profile, Research Template</cp:keywords>
  <cp:lastModifiedBy>kris.g.lafleche@gmail.com</cp:lastModifiedBy>
  <cp:revision>183</cp:revision>
  <dcterms:created xsi:type="dcterms:W3CDTF">2016-12-09T20:31:33Z</dcterms:created>
  <dcterms:modified xsi:type="dcterms:W3CDTF">2020-11-04T16:47:15Z</dcterms:modified>
</cp:coreProperties>
</file>